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257" r:id="rId6"/>
    <p:sldId id="270" r:id="rId7"/>
    <p:sldId id="290" r:id="rId8"/>
    <p:sldId id="289" r:id="rId9"/>
    <p:sldId id="291" r:id="rId10"/>
    <p:sldId id="294" r:id="rId11"/>
    <p:sldId id="295" r:id="rId12"/>
    <p:sldId id="296" r:id="rId13"/>
    <p:sldId id="281" r:id="rId14"/>
    <p:sldId id="266" r:id="rId15"/>
    <p:sldId id="299" r:id="rId16"/>
    <p:sldId id="297" r:id="rId17"/>
    <p:sldId id="283" r:id="rId18"/>
    <p:sldId id="293" r:id="rId19"/>
    <p:sldId id="285" r:id="rId20"/>
    <p:sldId id="280" r:id="rId21"/>
    <p:sldId id="271" r:id="rId22"/>
  </p:sldIdLst>
  <p:sldSz cx="12192000" cy="6858000"/>
  <p:notesSz cx="6858000" cy="9144000"/>
  <p:embeddedFontLst>
    <p:embeddedFont>
      <p:font typeface="Bradley Hand ITC" panose="03070402050302030203" pitchFamily="66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Arnaud Mainbourg" initials="AM" lastIdx="5" clrIdx="3">
    <p:extLst>
      <p:ext uri="{19B8F6BF-5375-455C-9EA6-DF929625EA0E}">
        <p15:presenceInfo xmlns:p15="http://schemas.microsoft.com/office/powerpoint/2012/main" userId="ff8078625e7c2be5" providerId="Windows Live"/>
      </p:ext>
    </p:extLst>
  </p:cmAuthor>
  <p:cmAuthor id="5" name="Thierry RICHARD" initials="TR [2]" lastIdx="1" clrIdx="4">
    <p:extLst>
      <p:ext uri="{19B8F6BF-5375-455C-9EA6-DF929625EA0E}">
        <p15:presenceInfo xmlns:p15="http://schemas.microsoft.com/office/powerpoint/2012/main" userId="S-1-5-21-1801674531-1897051121-839522115-57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4A9"/>
    <a:srgbClr val="08BC80"/>
    <a:srgbClr val="348899"/>
    <a:srgbClr val="959E9E"/>
    <a:srgbClr val="962D3E"/>
    <a:srgbClr val="2F3240"/>
    <a:srgbClr val="03AFC1"/>
    <a:srgbClr val="ACCFCC"/>
    <a:srgbClr val="00899C"/>
    <a:srgbClr val="343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87692" autoAdjust="0"/>
  </p:normalViewPr>
  <p:slideViewPr>
    <p:cSldViewPr snapToGrid="0">
      <p:cViewPr varScale="1">
        <p:scale>
          <a:sx n="53" d="100"/>
          <a:sy n="53" d="100"/>
        </p:scale>
        <p:origin x="6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8-12-10T11:18:36.464" idx="5">
    <p:pos x="6912" y="976"/>
    <p:text>A première vue, cela ne correspond pas aux objectifs énoncés au début du module. Est-ce bien correct ?</p:text>
    <p:extLst>
      <p:ext uri="{C676402C-5697-4E1C-873F-D02D1690AC5C}">
        <p15:threadingInfo xmlns:p15="http://schemas.microsoft.com/office/powerpoint/2012/main" timeZoneBias="-60"/>
      </p:ext>
    </p:extLst>
  </p:cm>
  <p:cm authorId="5" dt="2018-12-17T13:50:17.922" idx="1">
    <p:pos x="6912" y="1112"/>
    <p:text>Non effectivement!</p:text>
    <p:extLst>
      <p:ext uri="{C676402C-5697-4E1C-873F-D02D1690AC5C}">
        <p15:threadingInfo xmlns:p15="http://schemas.microsoft.com/office/powerpoint/2012/main" timeZoneBias="-60">
          <p15:parentCm authorId="4" idx="5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B9EB-B186-4F9A-9F85-BBB1D65C7589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DECB-E14E-459C-896C-A883D5960C42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une représentation arborescente d’une page HTML.</a:t>
            </a:r>
          </a:p>
          <a:p>
            <a:r>
              <a:rPr lang="fr-FR" dirty="0"/>
              <a:t>On parle plus précisément de HTML DOM dans le cadre du cours.</a:t>
            </a:r>
          </a:p>
          <a:p>
            <a:endParaRPr lang="fr-FR" dirty="0"/>
          </a:p>
          <a:p>
            <a:r>
              <a:rPr lang="fr-FR" dirty="0"/>
              <a:t>Le DOM est un standard W3C.</a:t>
            </a:r>
          </a:p>
          <a:p>
            <a:r>
              <a:rPr lang="fr-FR" dirty="0"/>
              <a:t>Le DOM défini un standard pour accéder aux éléments d’un document.</a:t>
            </a:r>
          </a:p>
          <a:p>
            <a:r>
              <a:rPr lang="fr-FR" dirty="0"/>
              <a:t>La définition W3C du DOM est la suivante:</a:t>
            </a:r>
          </a:p>
          <a:p>
            <a:r>
              <a:rPr lang="fr-FR" dirty="0"/>
              <a:t>« Le DOM W3C est une plateforme et une interface (indépendant des langages) permettant à tout programme d’accéder dynamiquement, de mettre à jour le contenu, la structure et le style d’un document. »</a:t>
            </a:r>
          </a:p>
          <a:p>
            <a:endParaRPr lang="fr-FR" dirty="0"/>
          </a:p>
          <a:p>
            <a:r>
              <a:rPr lang="fr-FR" dirty="0"/>
              <a:t>Il y a 3 parties distinctes dans le standard DOM W3C 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Core</a:t>
            </a:r>
            <a:r>
              <a:rPr lang="fr-FR" dirty="0"/>
              <a:t> DOM</a:t>
            </a:r>
          </a:p>
          <a:p>
            <a:pPr marL="171450" indent="-171450">
              <a:buFontTx/>
              <a:buChar char="-"/>
            </a:pPr>
            <a:r>
              <a:rPr lang="fr-FR" dirty="0"/>
              <a:t>XML DOM</a:t>
            </a:r>
          </a:p>
          <a:p>
            <a:pPr marL="171450" indent="-171450">
              <a:buFontTx/>
              <a:buChar char="-"/>
            </a:pPr>
            <a:r>
              <a:rPr lang="fr-FR" dirty="0"/>
              <a:t>HTML DOM</a:t>
            </a:r>
          </a:p>
          <a:p>
            <a:endParaRPr lang="fr-FR" dirty="0"/>
          </a:p>
          <a:p>
            <a:r>
              <a:rPr lang="fr-FR" dirty="0"/>
              <a:t>Lorsque le navigateur charge une page web, il crée une représentation objet de l’ensemble des nœuds (balises [éléments], attributs, textes).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600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Elle est composée </a:t>
            </a:r>
          </a:p>
        </p:txBody>
      </p:sp>
    </p:spTree>
    <p:extLst>
      <p:ext uri="{BB962C8B-B14F-4D97-AF65-F5344CB8AC3E}">
        <p14:creationId xmlns:p14="http://schemas.microsoft.com/office/powerpoint/2010/main" val="328520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pleins d’autres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https://www.w3schools.com/jsref/default.asp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https://www.w3schools.com/js/js_htmldom.asp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850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3700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pleins d’autres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https://www.w3schools.com/jsref/default.asp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https://www.w3schools.com/js/js_htmldom.asp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1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698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développement côté client avec JavaScript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2 - 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396436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118897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E4978-3296-4200-A0CA-3787F3A3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L’objet racine d’une page web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8DA1D3-E475-461B-AE34-3278B1080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CAB002-D2D3-4D84-9551-B14EAA353F92}"/>
              </a:ext>
            </a:extLst>
          </p:cNvPr>
          <p:cNvSpPr/>
          <p:nvPr/>
        </p:nvSpPr>
        <p:spPr>
          <a:xfrm>
            <a:off x="3241416" y="1593666"/>
            <a:ext cx="2520747" cy="11053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err="1">
                <a:solidFill>
                  <a:schemeClr val="bg1"/>
                </a:solidFill>
              </a:rPr>
              <a:t>window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01BAD-8ED4-4C2B-9AE8-6ADD3E5F7154}"/>
              </a:ext>
            </a:extLst>
          </p:cNvPr>
          <p:cNvSpPr/>
          <p:nvPr/>
        </p:nvSpPr>
        <p:spPr>
          <a:xfrm>
            <a:off x="3241416" y="4132898"/>
            <a:ext cx="2520747" cy="1105384"/>
          </a:xfrm>
          <a:prstGeom prst="rect">
            <a:avLst/>
          </a:prstGeom>
          <a:solidFill>
            <a:srgbClr val="08BC80"/>
          </a:solidFill>
          <a:ln w="25400">
            <a:solidFill>
              <a:srgbClr val="08B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document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8F96B62-A901-4351-ADB7-1660EB18849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501790" y="2699050"/>
            <a:ext cx="0" cy="143384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B34445-86FF-493F-AAC1-6800AAD29771}"/>
              </a:ext>
            </a:extLst>
          </p:cNvPr>
          <p:cNvSpPr/>
          <p:nvPr/>
        </p:nvSpPr>
        <p:spPr>
          <a:xfrm>
            <a:off x="339365" y="4132898"/>
            <a:ext cx="2520747" cy="11053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console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F1DBC-E3B3-412E-9850-667E94BE55A8}"/>
              </a:ext>
            </a:extLst>
          </p:cNvPr>
          <p:cNvSpPr/>
          <p:nvPr/>
        </p:nvSpPr>
        <p:spPr>
          <a:xfrm>
            <a:off x="6143467" y="4132898"/>
            <a:ext cx="2520747" cy="11053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err="1">
                <a:solidFill>
                  <a:schemeClr val="bg1"/>
                </a:solidFill>
              </a:rPr>
              <a:t>history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B4071-A310-4640-9816-52279925C6C6}"/>
              </a:ext>
            </a:extLst>
          </p:cNvPr>
          <p:cNvSpPr/>
          <p:nvPr/>
        </p:nvSpPr>
        <p:spPr>
          <a:xfrm>
            <a:off x="9045518" y="4132898"/>
            <a:ext cx="2520747" cy="11053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location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54FB97A-6E25-4BBA-BB0A-C19C078D00B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599739" y="2699050"/>
            <a:ext cx="2702026" cy="143384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2AE787D-39A6-4B8A-AFFA-BFD7E076DA9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701815" y="2699050"/>
            <a:ext cx="2702026" cy="143384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563E55B-051B-4CF8-AAD6-53C41EAD9E6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911365" y="2699050"/>
            <a:ext cx="5394527" cy="143384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1823A9C-C739-4740-AC56-2933BFF341BC}"/>
              </a:ext>
            </a:extLst>
          </p:cNvPr>
          <p:cNvSpPr txBox="1"/>
          <p:nvPr/>
        </p:nvSpPr>
        <p:spPr>
          <a:xfrm>
            <a:off x="339366" y="4914900"/>
            <a:ext cx="2520746" cy="323382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46895C6-188E-443B-8A9E-12FA16C78ADD}"/>
              </a:ext>
            </a:extLst>
          </p:cNvPr>
          <p:cNvSpPr txBox="1"/>
          <p:nvPr/>
        </p:nvSpPr>
        <p:spPr>
          <a:xfrm>
            <a:off x="6143467" y="4914900"/>
            <a:ext cx="2546850" cy="323382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E63B3D2-727D-4A63-9931-0E494380A344}"/>
              </a:ext>
            </a:extLst>
          </p:cNvPr>
          <p:cNvSpPr txBox="1"/>
          <p:nvPr/>
        </p:nvSpPr>
        <p:spPr>
          <a:xfrm>
            <a:off x="9045517" y="4914900"/>
            <a:ext cx="2520747" cy="323382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endParaRPr lang="fr-FR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17F57FD-97F2-4FA9-9281-1CF280CED7BA}"/>
              </a:ext>
            </a:extLst>
          </p:cNvPr>
          <p:cNvSpPr txBox="1"/>
          <p:nvPr/>
        </p:nvSpPr>
        <p:spPr>
          <a:xfrm>
            <a:off x="3241416" y="2394718"/>
            <a:ext cx="2520747" cy="323382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fr-FR" altLang="fr-FR" sz="14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fr-FR" altLang="fr-FR" sz="14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prompt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24552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5" grpId="0" animBg="1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La gestion des événements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contrôle du DOM par le JavaScript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FA642F7-7ECA-4A13-92EA-A61303BC8CE8}"/>
              </a:ext>
            </a:extLst>
          </p:cNvPr>
          <p:cNvGrpSpPr/>
          <p:nvPr/>
        </p:nvGrpSpPr>
        <p:grpSpPr>
          <a:xfrm>
            <a:off x="4027651" y="1325841"/>
            <a:ext cx="3821268" cy="2377518"/>
            <a:chOff x="1843903" y="4515648"/>
            <a:chExt cx="2661421" cy="1593478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66BCEE8-7F5E-45F2-941D-8EDE510CC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2"/>
            <a:stretch/>
          </p:blipFill>
          <p:spPr>
            <a:xfrm>
              <a:off x="1843903" y="4515648"/>
              <a:ext cx="2661421" cy="1593478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938853D-D825-4FF8-A484-875DBFD2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564" y="4615602"/>
              <a:ext cx="2187073" cy="1242386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55A23012-95A6-4729-AA9E-A881B0E5C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142" y="2352990"/>
            <a:ext cx="318501" cy="32322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FBE698B-7EBC-4DC4-BC0E-39D684CC383E}"/>
              </a:ext>
            </a:extLst>
          </p:cNvPr>
          <p:cNvGrpSpPr/>
          <p:nvPr/>
        </p:nvGrpSpPr>
        <p:grpSpPr>
          <a:xfrm>
            <a:off x="8488730" y="2207838"/>
            <a:ext cx="1669994" cy="427225"/>
            <a:chOff x="511230" y="2175762"/>
            <a:chExt cx="1669994" cy="42722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3708355-5534-42CE-A5B5-200BF5D3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70A0AEB6-A4EB-48AF-96B9-2EE5846540B7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 dirty="0" err="1"/>
                <a:t>blur</a:t>
              </a:r>
              <a:r>
                <a:rPr lang="fr-FR" sz="2400" dirty="0"/>
                <a:t>, focus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7DA8C8A-82E9-47B7-9864-80C4E7A540E0}"/>
              </a:ext>
            </a:extLst>
          </p:cNvPr>
          <p:cNvGrpSpPr/>
          <p:nvPr/>
        </p:nvGrpSpPr>
        <p:grpSpPr>
          <a:xfrm>
            <a:off x="1136029" y="2149588"/>
            <a:ext cx="1669994" cy="427225"/>
            <a:chOff x="511230" y="2175762"/>
            <a:chExt cx="1669994" cy="427225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3C445FAE-6368-41AA-AC01-5359A5FEA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EE5FCBB-89C9-4286-A22B-6A80817F8D0C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 dirty="0"/>
                <a:t>click, </a:t>
              </a:r>
              <a:r>
                <a:rPr lang="fr-FR" sz="2400" dirty="0" err="1"/>
                <a:t>dbclick</a:t>
              </a:r>
              <a:endParaRPr lang="fr-FR" sz="24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6ECED4C-C818-4578-8687-95F6903C6516}"/>
              </a:ext>
            </a:extLst>
          </p:cNvPr>
          <p:cNvGrpSpPr/>
          <p:nvPr/>
        </p:nvGrpSpPr>
        <p:grpSpPr>
          <a:xfrm>
            <a:off x="460282" y="4067575"/>
            <a:ext cx="1669994" cy="427225"/>
            <a:chOff x="511230" y="2175762"/>
            <a:chExt cx="1669994" cy="427225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9553DF1-5F9C-40B2-B1F9-74972227D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86CC4A04-87AF-40B1-8DBD-2C52A9FB77C7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 dirty="0" err="1"/>
                <a:t>keydown</a:t>
              </a:r>
              <a:r>
                <a:rPr lang="fr-FR" sz="2400" dirty="0"/>
                <a:t>, </a:t>
              </a:r>
              <a:r>
                <a:rPr lang="fr-FR" sz="2400" dirty="0" err="1"/>
                <a:t>keypress</a:t>
              </a:r>
              <a:r>
                <a:rPr lang="fr-FR" sz="2400" dirty="0"/>
                <a:t>, </a:t>
              </a:r>
              <a:r>
                <a:rPr lang="fr-FR" sz="2400" dirty="0" err="1"/>
                <a:t>keyup</a:t>
              </a:r>
              <a:endParaRPr lang="fr-FR" sz="2400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A43BF97-B55B-413F-8A4F-59D322A18318}"/>
              </a:ext>
            </a:extLst>
          </p:cNvPr>
          <p:cNvGrpSpPr/>
          <p:nvPr/>
        </p:nvGrpSpPr>
        <p:grpSpPr>
          <a:xfrm>
            <a:off x="3126559" y="5020279"/>
            <a:ext cx="1669994" cy="427225"/>
            <a:chOff x="511230" y="2175762"/>
            <a:chExt cx="1669994" cy="427225"/>
          </a:xfrm>
        </p:grpSpPr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D2443354-E158-4785-AFDF-5CC385D69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AB379F4B-7FF4-4E31-A1F2-383A3D8567C3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 dirty="0" err="1"/>
                <a:t>load</a:t>
              </a:r>
              <a:endParaRPr lang="fr-FR" sz="2400" dirty="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DDC3D2F-6F0E-498B-A51A-5F75788995A7}"/>
              </a:ext>
            </a:extLst>
          </p:cNvPr>
          <p:cNvGrpSpPr/>
          <p:nvPr/>
        </p:nvGrpSpPr>
        <p:grpSpPr>
          <a:xfrm>
            <a:off x="6692887" y="4027263"/>
            <a:ext cx="1669994" cy="427225"/>
            <a:chOff x="511230" y="2175762"/>
            <a:chExt cx="1669994" cy="427225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FA8D4072-A73F-42B7-BB93-80E4F945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5B0A8DB-789F-4566-9AAF-B4C2A0AF24B7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 dirty="0" err="1"/>
                <a:t>mouseenter</a:t>
              </a:r>
              <a:r>
                <a:rPr lang="fr-FR" sz="2400" dirty="0"/>
                <a:t>, </a:t>
              </a:r>
              <a:r>
                <a:rPr lang="fr-FR" sz="2400" dirty="0" err="1"/>
                <a:t>mousemove</a:t>
              </a:r>
              <a:r>
                <a:rPr lang="fr-FR" sz="2400" dirty="0"/>
                <a:t>…, </a:t>
              </a:r>
              <a:r>
                <a:rPr lang="fr-FR" sz="2400" dirty="0" err="1"/>
                <a:t>wheel</a:t>
              </a:r>
              <a:endParaRPr lang="fr-FR" sz="2400" dirty="0"/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EB0F9A3-BB63-4827-8466-C820E596CD05}"/>
              </a:ext>
            </a:extLst>
          </p:cNvPr>
          <p:cNvGrpSpPr/>
          <p:nvPr/>
        </p:nvGrpSpPr>
        <p:grpSpPr>
          <a:xfrm>
            <a:off x="6057697" y="4955800"/>
            <a:ext cx="1669994" cy="427225"/>
            <a:chOff x="511230" y="2175762"/>
            <a:chExt cx="1669994" cy="427225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9CCECDF7-AD87-4A2C-A836-643849878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EFFAC79-4922-4194-A6DC-22A59FE8DAD0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 dirty="0"/>
                <a:t>select, change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97931DA-0FE1-4F65-A8FD-5E766106F394}"/>
              </a:ext>
            </a:extLst>
          </p:cNvPr>
          <p:cNvGrpSpPr/>
          <p:nvPr/>
        </p:nvGrpSpPr>
        <p:grpSpPr>
          <a:xfrm>
            <a:off x="4797752" y="5540092"/>
            <a:ext cx="1669994" cy="427225"/>
            <a:chOff x="511230" y="2175762"/>
            <a:chExt cx="1669994" cy="427225"/>
          </a:xfrm>
        </p:grpSpPr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CC50516-9CC8-4091-A876-89DB9850D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30" y="2240241"/>
              <a:ext cx="318501" cy="323220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23B25814-DEFE-4E57-A045-ED7BB64B93E1}"/>
                </a:ext>
              </a:extLst>
            </p:cNvPr>
            <p:cNvSpPr txBox="1"/>
            <p:nvPr/>
          </p:nvSpPr>
          <p:spPr>
            <a:xfrm>
              <a:off x="761999" y="2175762"/>
              <a:ext cx="1419225" cy="427225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rmAutofit lnSpcReduction="10000"/>
            </a:bodyPr>
            <a:lstStyle/>
            <a:p>
              <a:r>
                <a:rPr lang="fr-FR" sz="2400"/>
                <a:t>…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8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81252-BA79-43A1-BAD3-31A2590B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S’abonner à un événement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30E662-A2B1-49A4-9B79-1ECC996E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 façon déclarative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De façon programmatique :</a:t>
            </a: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1D3EF4-95D7-4C97-8474-104FC1AFAD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23FEBA-DA32-469B-B696-80F07C580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128" y="2398803"/>
            <a:ext cx="881260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type=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"Cliquer"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boutonClique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D2EAFC1-6E7B-4273-A48F-F014B33DC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128" y="3781603"/>
            <a:ext cx="1052403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idBouton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addEventListener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"click"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boutonClique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7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137905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115728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514891"/>
            <a:ext cx="7252455" cy="3729355"/>
          </a:xfrm>
        </p:spPr>
        <p:txBody>
          <a:bodyPr/>
          <a:lstStyle/>
          <a:p>
            <a:r>
              <a:rPr lang="fr-FR" dirty="0"/>
              <a:t>Vous savez créer, ajouter, modifier et supprimer des éléments dans le DOM</a:t>
            </a:r>
          </a:p>
          <a:p>
            <a:r>
              <a:rPr lang="fr-FR" dirty="0"/>
              <a:t>Vous savez gérer les événements qui surviennent dans le DOM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8611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Savoir utiliser conjointement le JavaScript, </a:t>
            </a:r>
            <a:br>
              <a:rPr lang="fr-FR" dirty="0"/>
            </a:br>
            <a:r>
              <a:rPr lang="fr-FR" dirty="0"/>
              <a:t>le HTML et le CSS</a:t>
            </a:r>
          </a:p>
          <a:p>
            <a:r>
              <a:rPr lang="fr-FR" dirty="0"/>
              <a:t>Savoir réagir aux actions de l’utilisateur</a:t>
            </a:r>
          </a:p>
          <a:p>
            <a:r>
              <a:rPr lang="fr-FR" dirty="0"/>
              <a:t>Savoir modifier le DOM de manière appropriée</a:t>
            </a:r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Le contrôle du DOM par le JavaScript</a:t>
            </a:r>
          </a:p>
        </p:txBody>
      </p:sp>
    </p:spTree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BFADF-7C9F-4A0B-8D5B-52C4043D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le DOM?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75CAFD-FBCC-4E8C-9C50-5F2A8D0306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pic>
        <p:nvPicPr>
          <p:cNvPr id="1026" name="Picture 2" descr="Arbre, Morts, SÃ©chÃ©es, Branches, Tronc, Nature, ÃtÃ©">
            <a:extLst>
              <a:ext uri="{FF2B5EF4-FFF2-40B4-BE49-F238E27FC236}">
                <a16:creationId xmlns:a16="http://schemas.microsoft.com/office/drawing/2014/main" id="{E9B8BD1C-4268-43A1-AF63-5A18C73AE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3"/>
          <a:stretch/>
        </p:blipFill>
        <p:spPr bwMode="auto">
          <a:xfrm rot="10800000">
            <a:off x="1885950" y="1678190"/>
            <a:ext cx="7658100" cy="44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CCD2022-CA62-4A8B-90D4-8A9A97D178B7}"/>
              </a:ext>
            </a:extLst>
          </p:cNvPr>
          <p:cNvGrpSpPr/>
          <p:nvPr/>
        </p:nvGrpSpPr>
        <p:grpSpPr>
          <a:xfrm rot="20684236">
            <a:off x="330660" y="1511219"/>
            <a:ext cx="3727418" cy="1306648"/>
            <a:chOff x="1580758" y="1518240"/>
            <a:chExt cx="2179668" cy="240308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250CC4A-C0F4-4130-965C-FA3BAE04E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F119550-FE27-48F1-997E-9E8720B86C3D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Document Object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Standard W3C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990336-46C3-4031-8FCA-97957BD4D7EC}"/>
              </a:ext>
            </a:extLst>
          </p:cNvPr>
          <p:cNvSpPr/>
          <p:nvPr/>
        </p:nvSpPr>
        <p:spPr>
          <a:xfrm>
            <a:off x="5518530" y="1247291"/>
            <a:ext cx="1250741" cy="424152"/>
          </a:xfrm>
          <a:prstGeom prst="rect">
            <a:avLst/>
          </a:prstGeom>
          <a:solidFill>
            <a:srgbClr val="08BC80"/>
          </a:solidFill>
          <a:ln w="25400">
            <a:solidFill>
              <a:srgbClr val="08B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2D587-ECE0-429C-95F5-FC6E1F2D4275}"/>
              </a:ext>
            </a:extLst>
          </p:cNvPr>
          <p:cNvSpPr/>
          <p:nvPr/>
        </p:nvSpPr>
        <p:spPr>
          <a:xfrm>
            <a:off x="5537524" y="2044152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&lt;html&gt;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07788-FE84-4306-84E6-9A3BD434EEAF}"/>
              </a:ext>
            </a:extLst>
          </p:cNvPr>
          <p:cNvSpPr/>
          <p:nvPr/>
        </p:nvSpPr>
        <p:spPr>
          <a:xfrm>
            <a:off x="10131929" y="4502819"/>
            <a:ext cx="1753911" cy="39242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2"/>
                </a:solidFill>
              </a:rPr>
              <a:t>Élément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96D122-BD09-4AE5-8C51-4F3D277E6EAD}"/>
              </a:ext>
            </a:extLst>
          </p:cNvPr>
          <p:cNvSpPr/>
          <p:nvPr/>
        </p:nvSpPr>
        <p:spPr>
          <a:xfrm>
            <a:off x="5607895" y="3512605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&lt;body&gt;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CD6E70-42B3-4486-AA68-F2451988D6AC}"/>
              </a:ext>
            </a:extLst>
          </p:cNvPr>
          <p:cNvSpPr/>
          <p:nvPr/>
        </p:nvSpPr>
        <p:spPr>
          <a:xfrm>
            <a:off x="4311712" y="3400817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</a:t>
            </a:r>
            <a:r>
              <a:rPr lang="fr-FR" dirty="0" err="1">
                <a:solidFill>
                  <a:schemeClr val="bg1"/>
                </a:solidFill>
              </a:rPr>
              <a:t>head</a:t>
            </a:r>
            <a:r>
              <a:rPr lang="fr-FR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097C1-E080-448F-B64F-E312502D5763}"/>
              </a:ext>
            </a:extLst>
          </p:cNvPr>
          <p:cNvSpPr/>
          <p:nvPr/>
        </p:nvSpPr>
        <p:spPr>
          <a:xfrm>
            <a:off x="2647950" y="3155652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</a:t>
            </a:r>
            <a:r>
              <a:rPr lang="fr-FR" dirty="0" err="1">
                <a:solidFill>
                  <a:schemeClr val="bg1"/>
                </a:solidFill>
              </a:rPr>
              <a:t>title</a:t>
            </a:r>
            <a:r>
              <a:rPr lang="fr-FR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D64FBE-49BF-4F07-9CC0-F18139CD22A3}"/>
              </a:ext>
            </a:extLst>
          </p:cNvPr>
          <p:cNvSpPr/>
          <p:nvPr/>
        </p:nvSpPr>
        <p:spPr>
          <a:xfrm>
            <a:off x="6277960" y="4148596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&lt;div&gt;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860F12-7623-442D-A388-E1DF3ACCF724}"/>
              </a:ext>
            </a:extLst>
          </p:cNvPr>
          <p:cNvSpPr/>
          <p:nvPr/>
        </p:nvSpPr>
        <p:spPr>
          <a:xfrm>
            <a:off x="7403247" y="4964600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&lt;p&gt;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C48BFA-E059-41FC-9DE6-9063A94F4419}"/>
              </a:ext>
            </a:extLst>
          </p:cNvPr>
          <p:cNvSpPr/>
          <p:nvPr/>
        </p:nvSpPr>
        <p:spPr>
          <a:xfrm>
            <a:off x="10131928" y="5033969"/>
            <a:ext cx="1753911" cy="39242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B0F0"/>
                </a:solidFill>
              </a:rPr>
              <a:t>Attribut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70AF0C-F9F5-4F39-8CD1-36B336F7CCA1}"/>
              </a:ext>
            </a:extLst>
          </p:cNvPr>
          <p:cNvSpPr/>
          <p:nvPr/>
        </p:nvSpPr>
        <p:spPr>
          <a:xfrm>
            <a:off x="3157419" y="4447543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&lt;script&gt;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274662-33E4-4C6E-80C3-0611BE45C834}"/>
              </a:ext>
            </a:extLst>
          </p:cNvPr>
          <p:cNvSpPr/>
          <p:nvPr/>
        </p:nvSpPr>
        <p:spPr>
          <a:xfrm>
            <a:off x="1985844" y="4856685"/>
            <a:ext cx="1018939" cy="392420"/>
          </a:xfrm>
          <a:prstGeom prst="rect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src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C0FE8B-2840-40F7-BEAD-8C744E5B2BFA}"/>
              </a:ext>
            </a:extLst>
          </p:cNvPr>
          <p:cNvSpPr/>
          <p:nvPr/>
        </p:nvSpPr>
        <p:spPr>
          <a:xfrm>
            <a:off x="7148394" y="5728688"/>
            <a:ext cx="1018939" cy="392420"/>
          </a:xfrm>
          <a:prstGeom prst="rect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Du texte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EF8F8-08C9-443A-9A67-E4BD8C85065B}"/>
              </a:ext>
            </a:extLst>
          </p:cNvPr>
          <p:cNvSpPr/>
          <p:nvPr/>
        </p:nvSpPr>
        <p:spPr>
          <a:xfrm>
            <a:off x="7491530" y="3209609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&lt;a&gt;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63056C-D57B-4E4F-A584-DD39BEB64448}"/>
              </a:ext>
            </a:extLst>
          </p:cNvPr>
          <p:cNvSpPr/>
          <p:nvPr/>
        </p:nvSpPr>
        <p:spPr>
          <a:xfrm>
            <a:off x="8525111" y="2678428"/>
            <a:ext cx="1018939" cy="392420"/>
          </a:xfrm>
          <a:prstGeom prst="rect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href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E3CEF-3D4A-4A02-9DFE-51E0BA3DC323}"/>
              </a:ext>
            </a:extLst>
          </p:cNvPr>
          <p:cNvSpPr/>
          <p:nvPr/>
        </p:nvSpPr>
        <p:spPr>
          <a:xfrm>
            <a:off x="10131927" y="5564986"/>
            <a:ext cx="1753911" cy="392420"/>
          </a:xfrm>
          <a:prstGeom prst="rect">
            <a:avLst/>
          </a:prstGeom>
          <a:noFill/>
          <a:ln w="25400">
            <a:solidFill>
              <a:srgbClr val="B014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Texte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6A269-C244-4414-A7B7-8ED67C43BEF4}"/>
              </a:ext>
            </a:extLst>
          </p:cNvPr>
          <p:cNvSpPr/>
          <p:nvPr/>
        </p:nvSpPr>
        <p:spPr>
          <a:xfrm>
            <a:off x="8832132" y="3394733"/>
            <a:ext cx="1018939" cy="392420"/>
          </a:xfrm>
          <a:prstGeom prst="rect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Du texte</a:t>
            </a:r>
          </a:p>
        </p:txBody>
      </p:sp>
    </p:spTree>
    <p:extLst>
      <p:ext uri="{BB962C8B-B14F-4D97-AF65-F5344CB8AC3E}">
        <p14:creationId xmlns:p14="http://schemas.microsoft.com/office/powerpoint/2010/main" val="21961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4E63-0101-4100-A842-820EB978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6A0619-2656-45C6-8386-29531CE6FC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F1865-415E-44CA-BB09-5B6A9236F2C8}"/>
              </a:ext>
            </a:extLst>
          </p:cNvPr>
          <p:cNvSpPr/>
          <p:nvPr/>
        </p:nvSpPr>
        <p:spPr>
          <a:xfrm>
            <a:off x="4855608" y="3771483"/>
            <a:ext cx="2520747" cy="1105384"/>
          </a:xfrm>
          <a:prstGeom prst="rect">
            <a:avLst/>
          </a:prstGeom>
          <a:solidFill>
            <a:srgbClr val="08BC80"/>
          </a:solidFill>
          <a:ln w="25400">
            <a:solidFill>
              <a:srgbClr val="08B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document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37A18C5-2060-405E-A57A-99AB15BC72B3}"/>
              </a:ext>
            </a:extLst>
          </p:cNvPr>
          <p:cNvGrpSpPr/>
          <p:nvPr/>
        </p:nvGrpSpPr>
        <p:grpSpPr>
          <a:xfrm rot="20684236">
            <a:off x="1938751" y="1762235"/>
            <a:ext cx="1615302" cy="1167857"/>
            <a:chOff x="1580758" y="1518240"/>
            <a:chExt cx="2179668" cy="240308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FC0D347-03EC-4695-9C65-3AEA397C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997A1B8-5088-4C61-8DF1-60F60AC48C75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Objets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5F7B2A51-D290-416B-AAF3-C6020067A6E9}"/>
              </a:ext>
            </a:extLst>
          </p:cNvPr>
          <p:cNvGrpSpPr/>
          <p:nvPr/>
        </p:nvGrpSpPr>
        <p:grpSpPr>
          <a:xfrm rot="20684236">
            <a:off x="4161687" y="1726646"/>
            <a:ext cx="1615302" cy="1167857"/>
            <a:chOff x="1580758" y="1518240"/>
            <a:chExt cx="2179668" cy="240308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900C8D5-70E9-4170-9CAE-EEE93EDF7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628685-1AEA-4720-846D-EAA540BC12D3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Propriétés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B683E9-B116-4CAD-AA11-C2B4BF5BE097}"/>
              </a:ext>
            </a:extLst>
          </p:cNvPr>
          <p:cNvGrpSpPr/>
          <p:nvPr/>
        </p:nvGrpSpPr>
        <p:grpSpPr>
          <a:xfrm rot="20684236">
            <a:off x="6384622" y="1744310"/>
            <a:ext cx="1615302" cy="1167857"/>
            <a:chOff x="1580758" y="1518240"/>
            <a:chExt cx="2179668" cy="2403084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68C050C-665D-4B75-A492-0ABC9A2B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37128D7-6236-4226-A0DE-52629ABBE2F3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Méthodes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2B8CA30-D355-4BE1-8382-3F62A7B6FAF0}"/>
              </a:ext>
            </a:extLst>
          </p:cNvPr>
          <p:cNvGrpSpPr/>
          <p:nvPr/>
        </p:nvGrpSpPr>
        <p:grpSpPr>
          <a:xfrm rot="20684236">
            <a:off x="8604797" y="1706052"/>
            <a:ext cx="1771767" cy="1167857"/>
            <a:chOff x="1580758" y="1518240"/>
            <a:chExt cx="2179668" cy="240308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F1677A9-4F85-4A32-A95E-AB0FD3D7E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0CB6F6B-0B9F-48BE-8693-BB8888A2856D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Événements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33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81252-BA79-43A1-BAD3-31A2590B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principales propriétés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1D3EF4-95D7-4C97-8474-104FC1AFAD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B2EE1A9-72F0-4EB6-ACC6-17E34B6C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615" y="1860531"/>
            <a:ext cx="3514725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documentElement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8D0B5-F8F2-4BF9-B5EF-3F5EFDD1E6AF}"/>
              </a:ext>
            </a:extLst>
          </p:cNvPr>
          <p:cNvSpPr/>
          <p:nvPr/>
        </p:nvSpPr>
        <p:spPr>
          <a:xfrm>
            <a:off x="3577865" y="1701878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&lt;html&gt;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84882-C42D-4CAD-94EF-B61B014C1174}"/>
              </a:ext>
            </a:extLst>
          </p:cNvPr>
          <p:cNvSpPr/>
          <p:nvPr/>
        </p:nvSpPr>
        <p:spPr>
          <a:xfrm>
            <a:off x="3606676" y="3891304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&lt;body&gt;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2399B-F48A-42C4-A089-5412EA5B0181}"/>
              </a:ext>
            </a:extLst>
          </p:cNvPr>
          <p:cNvSpPr/>
          <p:nvPr/>
        </p:nvSpPr>
        <p:spPr>
          <a:xfrm>
            <a:off x="3585080" y="2431308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</a:t>
            </a:r>
            <a:r>
              <a:rPr lang="fr-FR" dirty="0" err="1">
                <a:solidFill>
                  <a:schemeClr val="bg1"/>
                </a:solidFill>
              </a:rPr>
              <a:t>head</a:t>
            </a:r>
            <a:r>
              <a:rPr lang="fr-FR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DDD3C-FCFE-49CD-85A8-7CF1F4AE9578}"/>
              </a:ext>
            </a:extLst>
          </p:cNvPr>
          <p:cNvSpPr/>
          <p:nvPr/>
        </p:nvSpPr>
        <p:spPr>
          <a:xfrm>
            <a:off x="3577864" y="3167881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</a:t>
            </a:r>
            <a:r>
              <a:rPr lang="fr-FR" dirty="0" err="1">
                <a:solidFill>
                  <a:schemeClr val="bg1"/>
                </a:solidFill>
              </a:rPr>
              <a:t>title</a:t>
            </a:r>
            <a:r>
              <a:rPr lang="fr-FR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3CBE6D-8209-467B-9F43-5850F3B832DD}"/>
              </a:ext>
            </a:extLst>
          </p:cNvPr>
          <p:cNvSpPr/>
          <p:nvPr/>
        </p:nvSpPr>
        <p:spPr>
          <a:xfrm>
            <a:off x="3606675" y="4627877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&lt;</a:t>
            </a:r>
            <a:r>
              <a:rPr lang="fr-FR" dirty="0" err="1">
                <a:solidFill>
                  <a:schemeClr val="bg1"/>
                </a:solidFill>
              </a:rPr>
              <a:t>form</a:t>
            </a:r>
            <a:r>
              <a:rPr lang="fr-FR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797970-447A-4C86-A06D-3F53405B1D47}"/>
              </a:ext>
            </a:extLst>
          </p:cNvPr>
          <p:cNvSpPr/>
          <p:nvPr/>
        </p:nvSpPr>
        <p:spPr>
          <a:xfrm>
            <a:off x="3723901" y="5084065"/>
            <a:ext cx="591539" cy="2148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&lt;</a:t>
            </a:r>
            <a:r>
              <a:rPr lang="fr-FR" sz="1000" dirty="0" err="1">
                <a:solidFill>
                  <a:schemeClr val="bg1"/>
                </a:solidFill>
              </a:rPr>
              <a:t>form</a:t>
            </a:r>
            <a:r>
              <a:rPr lang="fr-FR" sz="10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4AC68C-5DC9-43F6-9EC6-062B070B8FC6}"/>
              </a:ext>
            </a:extLst>
          </p:cNvPr>
          <p:cNvSpPr/>
          <p:nvPr/>
        </p:nvSpPr>
        <p:spPr>
          <a:xfrm>
            <a:off x="4034075" y="5351300"/>
            <a:ext cx="591539" cy="2148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&lt;</a:t>
            </a:r>
            <a:r>
              <a:rPr lang="fr-FR" sz="1000" dirty="0" err="1">
                <a:solidFill>
                  <a:schemeClr val="bg1"/>
                </a:solidFill>
              </a:rPr>
              <a:t>form</a:t>
            </a:r>
            <a:r>
              <a:rPr lang="fr-FR" sz="10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36637-C43B-4D2B-ACB1-44CC839753E4}"/>
              </a:ext>
            </a:extLst>
          </p:cNvPr>
          <p:cNvSpPr/>
          <p:nvPr/>
        </p:nvSpPr>
        <p:spPr>
          <a:xfrm>
            <a:off x="8289666" y="145866"/>
            <a:ext cx="2520747" cy="1105384"/>
          </a:xfrm>
          <a:prstGeom prst="rect">
            <a:avLst/>
          </a:prstGeom>
          <a:solidFill>
            <a:srgbClr val="08BC80"/>
          </a:solidFill>
          <a:ln w="25400">
            <a:solidFill>
              <a:srgbClr val="08B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0808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81252-BA79-43A1-BAD3-31A2590B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principales méthodes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1D3EF4-95D7-4C97-8474-104FC1AFAD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0AD77F-9520-4B4F-AEED-7A2B575F8E0F}"/>
              </a:ext>
            </a:extLst>
          </p:cNvPr>
          <p:cNvSpPr/>
          <p:nvPr/>
        </p:nvSpPr>
        <p:spPr>
          <a:xfrm>
            <a:off x="8290577" y="139119"/>
            <a:ext cx="2520747" cy="1105384"/>
          </a:xfrm>
          <a:prstGeom prst="rect">
            <a:avLst/>
          </a:prstGeom>
          <a:solidFill>
            <a:srgbClr val="08BC80"/>
          </a:solidFill>
          <a:ln w="25400">
            <a:solidFill>
              <a:srgbClr val="08B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25D831-AE24-4BDD-ADD9-C0335E458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11" y="2940983"/>
            <a:ext cx="4362450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querySelector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getElementsByTagName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querySelectorAll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B591F1-68D3-48F1-9FEA-EC09BF162D34}"/>
              </a:ext>
            </a:extLst>
          </p:cNvPr>
          <p:cNvGrpSpPr/>
          <p:nvPr/>
        </p:nvGrpSpPr>
        <p:grpSpPr>
          <a:xfrm rot="20684236">
            <a:off x="1987201" y="1395071"/>
            <a:ext cx="1615302" cy="1167857"/>
            <a:chOff x="1580758" y="1518240"/>
            <a:chExt cx="2179668" cy="240308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49ACBAF-9119-4140-9D22-BE0BED0D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3CF73A0-DAA4-408C-9E5F-6A0642DB65FD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Lecture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11D6318-BD9E-4548-97D8-4DBAA2748836}"/>
              </a:ext>
            </a:extLst>
          </p:cNvPr>
          <p:cNvGrpSpPr/>
          <p:nvPr/>
        </p:nvGrpSpPr>
        <p:grpSpPr>
          <a:xfrm rot="20684236">
            <a:off x="8425332" y="1433739"/>
            <a:ext cx="1615302" cy="1167857"/>
            <a:chOff x="1580758" y="1518240"/>
            <a:chExt cx="2179668" cy="240308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68235BE-4525-449B-80A9-43F312F88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0A0DC4A-71AD-4989-BB7C-459DCABEB7C0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Écriture</a:t>
              </a: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05E9FB50-97E9-4F83-9983-E94FE5912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707" y="2940983"/>
            <a:ext cx="3517310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createElement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createAttribute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createTextNode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B2E960-9636-40E7-8FBA-34265125ACA7}"/>
              </a:ext>
            </a:extLst>
          </p:cNvPr>
          <p:cNvSpPr/>
          <p:nvPr/>
        </p:nvSpPr>
        <p:spPr>
          <a:xfrm>
            <a:off x="124189" y="2793612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&lt;</a:t>
            </a:r>
            <a:r>
              <a:rPr lang="fr-FR" sz="1400" dirty="0" err="1">
                <a:solidFill>
                  <a:schemeClr val="bg1"/>
                </a:solidFill>
              </a:rPr>
              <a:t>element</a:t>
            </a:r>
            <a:r>
              <a:rPr lang="fr-FR" sz="14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4DD837-81F0-4C1E-8F3A-D87DEA07F683}"/>
              </a:ext>
            </a:extLst>
          </p:cNvPr>
          <p:cNvSpPr/>
          <p:nvPr/>
        </p:nvSpPr>
        <p:spPr>
          <a:xfrm>
            <a:off x="124188" y="4236204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&lt;</a:t>
            </a:r>
            <a:r>
              <a:rPr lang="fr-FR" sz="1400" dirty="0" err="1">
                <a:solidFill>
                  <a:schemeClr val="bg1"/>
                </a:solidFill>
              </a:rPr>
              <a:t>element</a:t>
            </a:r>
            <a:r>
              <a:rPr lang="fr-FR" sz="14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098C8B-DFEF-45A0-9AF7-362F689DB91B}"/>
              </a:ext>
            </a:extLst>
          </p:cNvPr>
          <p:cNvSpPr/>
          <p:nvPr/>
        </p:nvSpPr>
        <p:spPr>
          <a:xfrm>
            <a:off x="241414" y="4692392"/>
            <a:ext cx="591539" cy="2148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bg1"/>
                </a:solidFill>
              </a:rPr>
              <a:t>&lt;</a:t>
            </a:r>
            <a:r>
              <a:rPr lang="fr-FR" sz="700" dirty="0" err="1">
                <a:solidFill>
                  <a:schemeClr val="bg1"/>
                </a:solidFill>
              </a:rPr>
              <a:t>element</a:t>
            </a:r>
            <a:r>
              <a:rPr lang="fr-FR" sz="7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7BCAC5-1678-4D3C-A4AB-D8DC8F10EA7E}"/>
              </a:ext>
            </a:extLst>
          </p:cNvPr>
          <p:cNvSpPr/>
          <p:nvPr/>
        </p:nvSpPr>
        <p:spPr>
          <a:xfrm>
            <a:off x="551588" y="4959627"/>
            <a:ext cx="591539" cy="2148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bg1"/>
                </a:solidFill>
              </a:rPr>
              <a:t>&lt;</a:t>
            </a:r>
            <a:r>
              <a:rPr lang="fr-FR" sz="700" dirty="0" err="1">
                <a:solidFill>
                  <a:schemeClr val="bg1"/>
                </a:solidFill>
              </a:rPr>
              <a:t>element</a:t>
            </a:r>
            <a:r>
              <a:rPr lang="fr-FR" sz="7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11B7C0-747B-490C-B3AD-B803A7E4E4DF}"/>
              </a:ext>
            </a:extLst>
          </p:cNvPr>
          <p:cNvSpPr/>
          <p:nvPr/>
        </p:nvSpPr>
        <p:spPr>
          <a:xfrm>
            <a:off x="6710992" y="4763417"/>
            <a:ext cx="1018939" cy="392420"/>
          </a:xfrm>
          <a:prstGeom prst="rect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attribut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BA6BB-F75F-4CDA-92D1-F025E661F1E2}"/>
              </a:ext>
            </a:extLst>
          </p:cNvPr>
          <p:cNvSpPr/>
          <p:nvPr/>
        </p:nvSpPr>
        <p:spPr>
          <a:xfrm>
            <a:off x="6710991" y="4039994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&lt;</a:t>
            </a:r>
            <a:r>
              <a:rPr lang="fr-FR" sz="1400" dirty="0" err="1">
                <a:solidFill>
                  <a:schemeClr val="bg1"/>
                </a:solidFill>
              </a:rPr>
              <a:t>element</a:t>
            </a:r>
            <a:r>
              <a:rPr lang="fr-FR" sz="14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19CFD6-DB5A-4B6D-884C-7F5B1A9B99E3}"/>
              </a:ext>
            </a:extLst>
          </p:cNvPr>
          <p:cNvSpPr/>
          <p:nvPr/>
        </p:nvSpPr>
        <p:spPr>
          <a:xfrm>
            <a:off x="6710991" y="5486840"/>
            <a:ext cx="1018939" cy="392420"/>
          </a:xfrm>
          <a:prstGeom prst="rect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Du texte</a:t>
            </a:r>
          </a:p>
        </p:txBody>
      </p:sp>
    </p:spTree>
    <p:extLst>
      <p:ext uri="{BB962C8B-B14F-4D97-AF65-F5344CB8AC3E}">
        <p14:creationId xmlns:p14="http://schemas.microsoft.com/office/powerpoint/2010/main" val="17914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81252-BA79-43A1-BAD3-31A2590B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principales propriétés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1D3EF4-95D7-4C97-8474-104FC1AFAD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B2EE1A9-72F0-4EB6-ACC6-17E34B6C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615" y="1983644"/>
            <a:ext cx="5013685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altLang="fr-FR" sz="16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innerText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innerHTML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firstElementChild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lastElementChild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nextElementSibling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previousElementSibling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parentElement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36637-C43B-4D2B-ACB1-44CC839753E4}"/>
              </a:ext>
            </a:extLst>
          </p:cNvPr>
          <p:cNvSpPr/>
          <p:nvPr/>
        </p:nvSpPr>
        <p:spPr>
          <a:xfrm>
            <a:off x="8289666" y="138864"/>
            <a:ext cx="2520747" cy="110538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>
                <a:solidFill>
                  <a:schemeClr val="bg1"/>
                </a:solidFill>
              </a:rPr>
              <a:t>&lt;</a:t>
            </a:r>
            <a:r>
              <a:rPr lang="fr-FR" sz="4200" dirty="0" err="1">
                <a:solidFill>
                  <a:schemeClr val="bg1"/>
                </a:solidFill>
              </a:rPr>
              <a:t>element</a:t>
            </a:r>
            <a:r>
              <a:rPr lang="fr-FR" sz="4200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1699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81252-BA79-43A1-BAD3-31A2590B8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principales méthodes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1D3EF4-95D7-4C97-8474-104FC1AFAD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25D831-AE24-4BDD-ADD9-C0335E458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11" y="3064093"/>
            <a:ext cx="4362450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hasAttribute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hasAttributes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focus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getElementsByTagName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querySelector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B591F1-68D3-48F1-9FEA-EC09BF162D34}"/>
              </a:ext>
            </a:extLst>
          </p:cNvPr>
          <p:cNvGrpSpPr/>
          <p:nvPr/>
        </p:nvGrpSpPr>
        <p:grpSpPr>
          <a:xfrm rot="20684236">
            <a:off x="1987201" y="1395071"/>
            <a:ext cx="1615302" cy="1167857"/>
            <a:chOff x="1580758" y="1518240"/>
            <a:chExt cx="2179668" cy="240308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49ACBAF-9119-4140-9D22-BE0BED0D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3CF73A0-DAA4-408C-9E5F-6A0642DB65FD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Lecture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11D6318-BD9E-4548-97D8-4DBAA2748836}"/>
              </a:ext>
            </a:extLst>
          </p:cNvPr>
          <p:cNvGrpSpPr/>
          <p:nvPr/>
        </p:nvGrpSpPr>
        <p:grpSpPr>
          <a:xfrm rot="20684236">
            <a:off x="8425332" y="1433739"/>
            <a:ext cx="1615302" cy="1167857"/>
            <a:chOff x="1580758" y="1518240"/>
            <a:chExt cx="2179668" cy="2403084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68235BE-4525-449B-80A9-43F312F88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0A0DC4A-71AD-4989-BB7C-459DCABEB7C0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Écriture</a:t>
              </a: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05E9FB50-97E9-4F83-9983-E94FE5912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510" y="3064093"/>
            <a:ext cx="4381328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insertAdjacentElement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setAttribute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appendChild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replaceChild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removeChild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unElement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removeAttribute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EF81B2-2BAF-4777-A651-B021E9641C50}"/>
              </a:ext>
            </a:extLst>
          </p:cNvPr>
          <p:cNvSpPr/>
          <p:nvPr/>
        </p:nvSpPr>
        <p:spPr>
          <a:xfrm>
            <a:off x="8290577" y="145865"/>
            <a:ext cx="2520747" cy="110538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>
                <a:solidFill>
                  <a:schemeClr val="bg1"/>
                </a:solidFill>
              </a:rPr>
              <a:t>&lt;</a:t>
            </a:r>
            <a:r>
              <a:rPr lang="fr-FR" sz="4200" dirty="0" err="1">
                <a:solidFill>
                  <a:schemeClr val="bg1"/>
                </a:solidFill>
              </a:rPr>
              <a:t>element</a:t>
            </a:r>
            <a:r>
              <a:rPr lang="fr-FR" sz="42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00ADA-466B-48FC-911F-F32145776B86}"/>
              </a:ext>
            </a:extLst>
          </p:cNvPr>
          <p:cNvSpPr/>
          <p:nvPr/>
        </p:nvSpPr>
        <p:spPr>
          <a:xfrm>
            <a:off x="124187" y="2902763"/>
            <a:ext cx="1018939" cy="392420"/>
          </a:xfrm>
          <a:prstGeom prst="rect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attribut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E64F84-E3AB-4EA3-B497-5238DC85017A}"/>
              </a:ext>
            </a:extLst>
          </p:cNvPr>
          <p:cNvSpPr/>
          <p:nvPr/>
        </p:nvSpPr>
        <p:spPr>
          <a:xfrm>
            <a:off x="124188" y="4369955"/>
            <a:ext cx="1018939" cy="3924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&lt;</a:t>
            </a:r>
            <a:r>
              <a:rPr lang="fr-FR" sz="1400" dirty="0" err="1">
                <a:solidFill>
                  <a:schemeClr val="bg1"/>
                </a:solidFill>
              </a:rPr>
              <a:t>element</a:t>
            </a:r>
            <a:r>
              <a:rPr lang="fr-FR" sz="1400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527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Intégrer du JavaScript dans une page HTML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contrôle du DOM par le JavaScript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37F6489-90A4-4AC8-9253-73F75BBFA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314" y="1815316"/>
            <a:ext cx="4782244" cy="39703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//Votre code JavaScript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"module2_1.js"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alt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//Votre code JavaScript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lang="fr-FR" altLang="fr-FR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src=</a:t>
            </a:r>
            <a:r>
              <a:rPr lang="fr-FR" altLang="fr-FR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"module2_2.</a:t>
            </a:r>
            <a:r>
              <a:rPr lang="fr-FR" altLang="fr-FR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js"</a:t>
            </a:r>
            <a:r>
              <a:rPr lang="fr-FR" altLang="fr-FR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fr-FR" alt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fr-FR" alt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8513151-72dc-4d20-a25c-0c8180736831">Z5HNVW24N33T-678105430-107</_dlc_DocId>
    <_dlc_DocIdUrl xmlns="48513151-72dc-4d20-a25c-0c8180736831">
      <Url>http://inet/eni-transverse/ecole-numérique/_layouts/15/DocIdRedir.aspx?ID=Z5HNVW24N33T-678105430-107</Url>
      <Description>Z5HNVW24N33T-678105430-107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8513151-72dc-4d20-a25c-0c818073683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7543</TotalTime>
  <Words>566</Words>
  <Application>Microsoft Office PowerPoint</Application>
  <PresentationFormat>Grand écran</PresentationFormat>
  <Paragraphs>179</Paragraphs>
  <Slides>17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Segoe UI</vt:lpstr>
      <vt:lpstr>Bradley Hand ITC</vt:lpstr>
      <vt:lpstr>Courier New</vt:lpstr>
      <vt:lpstr>Segoe UI Light</vt:lpstr>
      <vt:lpstr>Calibri Light</vt:lpstr>
      <vt:lpstr>Calibri</vt:lpstr>
      <vt:lpstr>Thème Office</vt:lpstr>
      <vt:lpstr>Le développement côté client avec JavaScript</vt:lpstr>
      <vt:lpstr>Objectifs</vt:lpstr>
      <vt:lpstr>Qu’est-ce que le DOM?</vt:lpstr>
      <vt:lpstr>API</vt:lpstr>
      <vt:lpstr>Les principales propriétés</vt:lpstr>
      <vt:lpstr>Les principales méthodes</vt:lpstr>
      <vt:lpstr>Les principales propriétés</vt:lpstr>
      <vt:lpstr>Les principales méthodes</vt:lpstr>
      <vt:lpstr>Intégrer du JavaScript dans une page HTML</vt:lpstr>
      <vt:lpstr>Présentation PowerPoint</vt:lpstr>
      <vt:lpstr>Présentation PowerPoint</vt:lpstr>
      <vt:lpstr>L’objet racine d’une page web</vt:lpstr>
      <vt:lpstr>La gestion des événements</vt:lpstr>
      <vt:lpstr>S’abonner à un événement</vt:lpstr>
      <vt:lpstr>Présentation PowerPoint</vt:lpstr>
      <vt:lpstr>Présentation PowerPoint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Thierry RICHARD</cp:lastModifiedBy>
  <cp:revision>372</cp:revision>
  <dcterms:created xsi:type="dcterms:W3CDTF">2017-05-09T08:51:09Z</dcterms:created>
  <dcterms:modified xsi:type="dcterms:W3CDTF">2018-12-18T13:35:29Z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0x010100486201FEAA9EBE4FA7C434936B46E6EC</vt:lpwstr>
  </property>
</Properties>
</file>